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68" r:id="rId4"/>
    <p:sldId id="275" r:id="rId5"/>
    <p:sldId id="260" r:id="rId6"/>
    <p:sldId id="261" r:id="rId7"/>
    <p:sldId id="262" r:id="rId8"/>
    <p:sldId id="265" r:id="rId9"/>
    <p:sldId id="266" r:id="rId10"/>
    <p:sldId id="272" r:id="rId11"/>
    <p:sldId id="271" r:id="rId12"/>
    <p:sldId id="267" r:id="rId13"/>
    <p:sldId id="269" r:id="rId14"/>
    <p:sldId id="270" r:id="rId15"/>
    <p:sldId id="274" r:id="rId16"/>
    <p:sldId id="273" r:id="rId17"/>
  </p:sldIdLst>
  <p:sldSz cx="12192000" cy="6858000"/>
  <p:notesSz cx="6797675"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88E46-FD06-4DF5-87B5-63BF0A9A58DD}" v="190" dt="2025-06-20T02:32:55.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1421"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D661-7851-40CF-A069-0A850D312C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190A40C-0D5F-4571-96E6-C0DB58BAB9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466EC32-E9D1-4CF2-82FC-30D34788FF41}"/>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5" name="Footer Placeholder 4">
            <a:extLst>
              <a:ext uri="{FF2B5EF4-FFF2-40B4-BE49-F238E27FC236}">
                <a16:creationId xmlns:a16="http://schemas.microsoft.com/office/drawing/2014/main" id="{A0BE09A1-1169-4FA9-8F41-3A586FDC34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88F7E3-3984-432B-A18E-9B7DA18118FD}"/>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110833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6CE6-66CD-432B-8715-F501EEF91E8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54FEB25-4E83-442D-BBDD-4E944C457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AEF5FC-A416-4539-8FEB-F65958B07120}"/>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5" name="Footer Placeholder 4">
            <a:extLst>
              <a:ext uri="{FF2B5EF4-FFF2-40B4-BE49-F238E27FC236}">
                <a16:creationId xmlns:a16="http://schemas.microsoft.com/office/drawing/2014/main" id="{E1F62BA3-1E98-4247-96DB-767C13B4C8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D73E2C-29F5-42D0-9650-B72426CD1ACC}"/>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143023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959F62-19AB-46DF-A25C-C4880143A3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C33EE75-B84B-48D7-BA81-A5A9EB890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FF2854-36E1-44D9-89B3-B8DFF9A09004}"/>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5" name="Footer Placeholder 4">
            <a:extLst>
              <a:ext uri="{FF2B5EF4-FFF2-40B4-BE49-F238E27FC236}">
                <a16:creationId xmlns:a16="http://schemas.microsoft.com/office/drawing/2014/main" id="{04D5810D-B9E9-46D1-BD41-58D09B38AA1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16C4FC-B29E-42E4-B106-3C6CD3AF95A4}"/>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107806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14C0-7536-4EAC-8874-3392C5C3CC1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A09358B-F84E-4E8B-82ED-EDF6866D10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A9E78A-6BCE-4B66-9B04-B6E5A4A79EEA}"/>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5" name="Footer Placeholder 4">
            <a:extLst>
              <a:ext uri="{FF2B5EF4-FFF2-40B4-BE49-F238E27FC236}">
                <a16:creationId xmlns:a16="http://schemas.microsoft.com/office/drawing/2014/main" id="{0CFDF3D8-8E2C-4490-9B65-EB1FB34DDB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C3F786-4106-4C36-9E02-000EF6FC9B21}"/>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12254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17EC-CB10-4959-8D3B-17762095B6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0E6A0DB-BADB-4C9F-AF4F-1A7A654C3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A1332-0E28-4238-B945-F134B4E588FD}"/>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5" name="Footer Placeholder 4">
            <a:extLst>
              <a:ext uri="{FF2B5EF4-FFF2-40B4-BE49-F238E27FC236}">
                <a16:creationId xmlns:a16="http://schemas.microsoft.com/office/drawing/2014/main" id="{A6485B5B-E92A-4AA1-A99D-E48CC34097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786020-D2C2-4702-9E13-DC348391D5CA}"/>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56788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1D47-4A9C-408A-93A1-12B85BECB76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F34B07-5288-4240-9D00-10A12E84D8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A30C756-EAB0-4D00-BD5F-9DE9E3F7F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B70F730-9D25-4AF9-87C1-9879393783F6}"/>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6" name="Footer Placeholder 5">
            <a:extLst>
              <a:ext uri="{FF2B5EF4-FFF2-40B4-BE49-F238E27FC236}">
                <a16:creationId xmlns:a16="http://schemas.microsoft.com/office/drawing/2014/main" id="{86D298C9-C5B4-4DF3-B91E-D751C252A4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6039D34-1397-4725-9CA3-99102C5F9F65}"/>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139526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C910-4C9C-4D93-9866-54DC2C7EBA9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28E416C-6B10-4046-A3F3-4816A76AC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30C08-C488-48E7-8F1E-BF3A847FF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2311C83-9A8F-45A8-B6E2-97D453545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CCB26-EF1E-436C-8634-0206E71A81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CEF43B6-F914-4DE3-B1B6-E6D928A9C302}"/>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8" name="Footer Placeholder 7">
            <a:extLst>
              <a:ext uri="{FF2B5EF4-FFF2-40B4-BE49-F238E27FC236}">
                <a16:creationId xmlns:a16="http://schemas.microsoft.com/office/drawing/2014/main" id="{D0EEECEB-A303-4750-BF1E-CFB70CF5370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64BB5FE-A8BC-4B36-97B6-0B1F26061D36}"/>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335307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6589-CE8A-4027-BA4F-548CB21B18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12CA8F6-C1D3-4692-A0C2-AE2169FC1981}"/>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4" name="Footer Placeholder 3">
            <a:extLst>
              <a:ext uri="{FF2B5EF4-FFF2-40B4-BE49-F238E27FC236}">
                <a16:creationId xmlns:a16="http://schemas.microsoft.com/office/drawing/2014/main" id="{8DA58C60-E98D-4882-AA4A-1F7A5DBA93A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74FC1E9-42DD-45B6-A21D-62FE9187B9F1}"/>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227696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3A23F4-02E4-4D9D-964C-21EF0A3F7F9B}"/>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3" name="Footer Placeholder 2">
            <a:extLst>
              <a:ext uri="{FF2B5EF4-FFF2-40B4-BE49-F238E27FC236}">
                <a16:creationId xmlns:a16="http://schemas.microsoft.com/office/drawing/2014/main" id="{76D86A38-66E9-4062-87FF-C06AD639CCC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BC53E95-3692-4E4A-98A4-DCB58D651E87}"/>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381122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0CB-479D-4413-93EF-293F771A3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253FD0A-5665-4D9A-A073-E53AC7304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9129535-D7DC-473F-8948-E41CACCA9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99430-822E-4B6C-B1FC-5C06B74FB21C}"/>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6" name="Footer Placeholder 5">
            <a:extLst>
              <a:ext uri="{FF2B5EF4-FFF2-40B4-BE49-F238E27FC236}">
                <a16:creationId xmlns:a16="http://schemas.microsoft.com/office/drawing/2014/main" id="{3ECA8F8C-C2FC-450E-A4D9-DBD4EE55F0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D973EC-9607-48FE-8ED4-4ADCE4255B42}"/>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17940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CDA9-0877-458B-B368-795A20CBC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E7B12E4-4DD5-47B9-A28A-92B238383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24B9740-D5C0-4919-8F59-B96ECD105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88F20-D3AD-4511-8D5A-3333D4286AC3}"/>
              </a:ext>
            </a:extLst>
          </p:cNvPr>
          <p:cNvSpPr>
            <a:spLocks noGrp="1"/>
          </p:cNvSpPr>
          <p:nvPr>
            <p:ph type="dt" sz="half" idx="10"/>
          </p:nvPr>
        </p:nvSpPr>
        <p:spPr/>
        <p:txBody>
          <a:bodyPr/>
          <a:lstStyle/>
          <a:p>
            <a:fld id="{AD0C6FAE-5D36-4B01-BD17-B227286E5A29}" type="datetimeFigureOut">
              <a:rPr lang="en-AU" smtClean="0"/>
              <a:t>3/07/2025</a:t>
            </a:fld>
            <a:endParaRPr lang="en-AU"/>
          </a:p>
        </p:txBody>
      </p:sp>
      <p:sp>
        <p:nvSpPr>
          <p:cNvPr id="6" name="Footer Placeholder 5">
            <a:extLst>
              <a:ext uri="{FF2B5EF4-FFF2-40B4-BE49-F238E27FC236}">
                <a16:creationId xmlns:a16="http://schemas.microsoft.com/office/drawing/2014/main" id="{66CA0EFC-164E-4CDF-8D8D-4B1EB0389C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E2E93A-464D-44D8-AC70-2787C9855974}"/>
              </a:ext>
            </a:extLst>
          </p:cNvPr>
          <p:cNvSpPr>
            <a:spLocks noGrp="1"/>
          </p:cNvSpPr>
          <p:nvPr>
            <p:ph type="sldNum" sz="quarter" idx="12"/>
          </p:nvPr>
        </p:nvSpPr>
        <p:spPr/>
        <p:txBody>
          <a:bodyPr/>
          <a:lstStyle/>
          <a:p>
            <a:fld id="{CCFF1289-8C99-47C9-A97E-C875FD796F5F}" type="slidenum">
              <a:rPr lang="en-AU" smtClean="0"/>
              <a:t>‹#›</a:t>
            </a:fld>
            <a:endParaRPr lang="en-AU"/>
          </a:p>
        </p:txBody>
      </p:sp>
    </p:spTree>
    <p:extLst>
      <p:ext uri="{BB962C8B-B14F-4D97-AF65-F5344CB8AC3E}">
        <p14:creationId xmlns:p14="http://schemas.microsoft.com/office/powerpoint/2010/main" val="404889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D9BF0-9DF4-4EF5-A85E-A6E3EBE7E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10BEAA5-2380-4320-A358-47D1EEADD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64B818-73E0-4AA0-B2AD-8C5777F53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C6FAE-5D36-4B01-BD17-B227286E5A29}" type="datetimeFigureOut">
              <a:rPr lang="en-AU" smtClean="0"/>
              <a:t>3/07/2025</a:t>
            </a:fld>
            <a:endParaRPr lang="en-AU"/>
          </a:p>
        </p:txBody>
      </p:sp>
      <p:sp>
        <p:nvSpPr>
          <p:cNvPr id="5" name="Footer Placeholder 4">
            <a:extLst>
              <a:ext uri="{FF2B5EF4-FFF2-40B4-BE49-F238E27FC236}">
                <a16:creationId xmlns:a16="http://schemas.microsoft.com/office/drawing/2014/main" id="{582EC084-2F94-4012-81ED-9AA1B5BB1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B02F283-57A3-43AF-8D39-082C54D30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F1289-8C99-47C9-A97E-C875FD796F5F}" type="slidenum">
              <a:rPr lang="en-AU" smtClean="0"/>
              <a:t>‹#›</a:t>
            </a:fld>
            <a:endParaRPr lang="en-AU"/>
          </a:p>
        </p:txBody>
      </p:sp>
    </p:spTree>
    <p:extLst>
      <p:ext uri="{BB962C8B-B14F-4D97-AF65-F5344CB8AC3E}">
        <p14:creationId xmlns:p14="http://schemas.microsoft.com/office/powerpoint/2010/main" val="260826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71210D-51AF-FB4D-AA2D-ABA0FB846DEA}"/>
              </a:ext>
            </a:extLst>
          </p:cNvPr>
          <p:cNvSpPr txBox="1"/>
          <p:nvPr/>
        </p:nvSpPr>
        <p:spPr>
          <a:xfrm>
            <a:off x="5297762" y="640080"/>
            <a:ext cx="625111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a:effectLst/>
                <a:latin typeface="+mj-lt"/>
                <a:ea typeface="+mj-ea"/>
                <a:cs typeface="+mj-cs"/>
              </a:rPr>
              <a:t>The </a:t>
            </a:r>
            <a:r>
              <a:rPr lang="en-US" sz="5400">
                <a:latin typeface="+mj-lt"/>
                <a:ea typeface="+mj-ea"/>
                <a:cs typeface="+mj-cs"/>
              </a:rPr>
              <a:t>W</a:t>
            </a:r>
            <a:r>
              <a:rPr lang="en-US" sz="5400">
                <a:effectLst/>
                <a:latin typeface="+mj-lt"/>
                <a:ea typeface="+mj-ea"/>
                <a:cs typeface="+mj-cs"/>
              </a:rPr>
              <a:t>edding </a:t>
            </a:r>
            <a:r>
              <a:rPr lang="en-US" sz="5400">
                <a:latin typeface="+mj-lt"/>
                <a:ea typeface="+mj-ea"/>
                <a:cs typeface="+mj-cs"/>
              </a:rPr>
              <a:t>T</a:t>
            </a:r>
            <a:r>
              <a:rPr lang="en-US" sz="5400">
                <a:effectLst/>
                <a:latin typeface="+mj-lt"/>
                <a:ea typeface="+mj-ea"/>
                <a:cs typeface="+mj-cs"/>
              </a:rPr>
              <a:t>able</a:t>
            </a:r>
            <a:endParaRPr lang="en-US" sz="5400">
              <a:latin typeface="+mj-lt"/>
              <a:ea typeface="+mj-ea"/>
              <a:cs typeface="+mj-cs"/>
            </a:endParaRPr>
          </a:p>
        </p:txBody>
      </p:sp>
      <p:pic>
        <p:nvPicPr>
          <p:cNvPr id="6" name="Picture 5" descr="A large group of tables set up for a wedding reception&#10;&#10;AI-generated content may be incorrect.">
            <a:extLst>
              <a:ext uri="{FF2B5EF4-FFF2-40B4-BE49-F238E27FC236}">
                <a16:creationId xmlns:a16="http://schemas.microsoft.com/office/drawing/2014/main" id="{BC83225A-6FD0-4E7D-13E4-6AB917A7FA03}"/>
              </a:ext>
            </a:extLst>
          </p:cNvPr>
          <p:cNvPicPr>
            <a:picLocks noChangeAspect="1"/>
          </p:cNvPicPr>
          <p:nvPr/>
        </p:nvPicPr>
        <p:blipFill>
          <a:blip r:embed="rId2"/>
          <a:srcRect t="1710" r="-1"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36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6D7B8-5242-6A37-98A5-4B66B0C24D0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DA5A4DB-2C73-FE6E-7A2A-1AD3CA3FC449}"/>
              </a:ext>
            </a:extLst>
          </p:cNvPr>
          <p:cNvPicPr>
            <a:picLocks noChangeAspect="1"/>
          </p:cNvPicPr>
          <p:nvPr/>
        </p:nvPicPr>
        <p:blipFill rotWithShape="1">
          <a:blip r:embed="rId2"/>
          <a:srcRect t="1" r="30994" b="-76"/>
          <a:stretch/>
        </p:blipFill>
        <p:spPr>
          <a:xfrm>
            <a:off x="3297382" y="438704"/>
            <a:ext cx="8894618" cy="6640968"/>
          </a:xfrm>
          <a:prstGeom prst="rect">
            <a:avLst/>
          </a:prstGeom>
        </p:spPr>
      </p:pic>
      <p:sp>
        <p:nvSpPr>
          <p:cNvPr id="3" name="Rectangle 2">
            <a:extLst>
              <a:ext uri="{FF2B5EF4-FFF2-40B4-BE49-F238E27FC236}">
                <a16:creationId xmlns:a16="http://schemas.microsoft.com/office/drawing/2014/main" id="{F958DD29-28AE-25AD-DDB5-322428B88297}"/>
              </a:ext>
            </a:extLst>
          </p:cNvPr>
          <p:cNvSpPr/>
          <p:nvPr/>
        </p:nvSpPr>
        <p:spPr>
          <a:xfrm>
            <a:off x="6724" y="5358653"/>
            <a:ext cx="3297382" cy="1499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A5F9AF3-3291-BA41-6638-29DAF568D401}"/>
              </a:ext>
            </a:extLst>
          </p:cNvPr>
          <p:cNvSpPr txBox="1"/>
          <p:nvPr/>
        </p:nvSpPr>
        <p:spPr>
          <a:xfrm>
            <a:off x="401051" y="288686"/>
            <a:ext cx="9721517" cy="4528869"/>
          </a:xfrm>
          <a:prstGeom prst="rect">
            <a:avLst/>
          </a:prstGeom>
          <a:noFill/>
        </p:spPr>
        <p:txBody>
          <a:bodyPr wrap="square">
            <a:spAutoFit/>
          </a:bodyPr>
          <a:lstStyle/>
          <a:p>
            <a:pPr marL="180340">
              <a:lnSpc>
                <a:spcPct val="107000"/>
              </a:lnSpc>
              <a:spcAft>
                <a:spcPts val="800"/>
              </a:spcAft>
              <a:buNone/>
            </a:pPr>
            <a:r>
              <a:rPr lang="en-AU" sz="2800" dirty="0">
                <a:effectLst/>
                <a:latin typeface="Calibri" panose="020F0502020204030204" pitchFamily="34" charset="0"/>
                <a:ea typeface="Calibri" panose="020F0502020204030204" pitchFamily="34" charset="0"/>
                <a:cs typeface="Times New Roman" panose="02020603050405020304" pitchFamily="18" charset="0"/>
              </a:rPr>
              <a:t>"Humility does not consist in having a worse opinion of ourselves than we deserve, or in abasing ourselves lower than we really are, but as all virtue is found in truth, so humility is founded in a true and just sense of our weakness, misery and sin. He who rightly feels and lives in this sense of his condition lives in humility." (THE VIRTUE OF HUMILITY)</a:t>
            </a:r>
          </a:p>
          <a:p>
            <a:pPr marL="180340">
              <a:lnSpc>
                <a:spcPct val="107000"/>
              </a:lnSpc>
              <a:spcAft>
                <a:spcPts val="800"/>
              </a:spcAft>
              <a:buNone/>
            </a:pPr>
            <a:r>
              <a:rPr lang="en-AU" sz="2800" dirty="0">
                <a:effectLst/>
                <a:latin typeface="Calibri" panose="020F0502020204030204" pitchFamily="34" charset="0"/>
                <a:ea typeface="Calibri" panose="020F0502020204030204" pitchFamily="34" charset="0"/>
                <a:cs typeface="Times New Roman" panose="02020603050405020304" pitchFamily="18" charset="0"/>
              </a:rPr>
              <a:t>“Humility is nothing else but a right judgment of ourselves.”</a:t>
            </a:r>
          </a:p>
          <a:p>
            <a:pPr marL="180340">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"We have no power of our own to move a hand or stir a </a:t>
            </a:r>
            <a:r>
              <a:rPr lang="en-AU" sz="2800" dirty="0">
                <a:latin typeface="Calibri" panose="020F0502020204030204" pitchFamily="34" charset="0"/>
                <a:ea typeface="Calibri" panose="020F0502020204030204" pitchFamily="34" charset="0"/>
                <a:cs typeface="Times New Roman" panose="02020603050405020304" pitchFamily="18" charset="0"/>
              </a:rPr>
              <a:t>	</a:t>
            </a:r>
            <a:r>
              <a:rPr lang="en-AU" sz="2800" dirty="0">
                <a:effectLst/>
                <a:latin typeface="Calibri" panose="020F0502020204030204" pitchFamily="34" charset="0"/>
                <a:ea typeface="Calibri" panose="020F0502020204030204" pitchFamily="34" charset="0"/>
                <a:cs typeface="Times New Roman" panose="02020603050405020304" pitchFamily="18" charset="0"/>
              </a:rPr>
              <a:t>foot than to move the sun or stop the clouds."</a:t>
            </a:r>
          </a:p>
        </p:txBody>
      </p:sp>
      <p:sp>
        <p:nvSpPr>
          <p:cNvPr id="8" name="TextBox 7">
            <a:extLst>
              <a:ext uri="{FF2B5EF4-FFF2-40B4-BE49-F238E27FC236}">
                <a16:creationId xmlns:a16="http://schemas.microsoft.com/office/drawing/2014/main" id="{EBCE94B6-3D3D-C1A3-BF9B-DEB4CA890ECB}"/>
              </a:ext>
            </a:extLst>
          </p:cNvPr>
          <p:cNvSpPr txBox="1"/>
          <p:nvPr/>
        </p:nvSpPr>
        <p:spPr>
          <a:xfrm>
            <a:off x="4696691" y="4903438"/>
            <a:ext cx="6096000" cy="461665"/>
          </a:xfrm>
          <a:prstGeom prst="rect">
            <a:avLst/>
          </a:prstGeom>
          <a:noFill/>
        </p:spPr>
        <p:txBody>
          <a:bodyPr wrap="square">
            <a:spAutoFit/>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Rev. William Law </a:t>
            </a:r>
            <a:endParaRPr lang="en-AU" sz="2400" dirty="0"/>
          </a:p>
        </p:txBody>
      </p:sp>
    </p:spTree>
    <p:extLst>
      <p:ext uri="{BB962C8B-B14F-4D97-AF65-F5344CB8AC3E}">
        <p14:creationId xmlns:p14="http://schemas.microsoft.com/office/powerpoint/2010/main" val="213116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CA28-3DFD-C95C-03FF-533B265EC94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4C1CACE-74A2-A511-1EA4-163BCBA4A360}"/>
              </a:ext>
            </a:extLst>
          </p:cNvPr>
          <p:cNvPicPr>
            <a:picLocks noChangeAspect="1"/>
          </p:cNvPicPr>
          <p:nvPr/>
        </p:nvPicPr>
        <p:blipFill rotWithShape="1">
          <a:blip r:embed="rId2"/>
          <a:srcRect t="1" r="30994" b="-76"/>
          <a:stretch/>
        </p:blipFill>
        <p:spPr>
          <a:xfrm>
            <a:off x="3297382" y="438704"/>
            <a:ext cx="8894618" cy="6640968"/>
          </a:xfrm>
          <a:prstGeom prst="rect">
            <a:avLst/>
          </a:prstGeom>
        </p:spPr>
      </p:pic>
      <p:sp>
        <p:nvSpPr>
          <p:cNvPr id="3" name="Rectangle 2">
            <a:extLst>
              <a:ext uri="{FF2B5EF4-FFF2-40B4-BE49-F238E27FC236}">
                <a16:creationId xmlns:a16="http://schemas.microsoft.com/office/drawing/2014/main" id="{52037D84-7807-3F60-90C5-C43A3CB06164}"/>
              </a:ext>
            </a:extLst>
          </p:cNvPr>
          <p:cNvSpPr/>
          <p:nvPr/>
        </p:nvSpPr>
        <p:spPr>
          <a:xfrm>
            <a:off x="6724" y="5358653"/>
            <a:ext cx="3297382" cy="1499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036C0410-5937-451B-BB34-5FE98CB7A86E}"/>
              </a:ext>
            </a:extLst>
          </p:cNvPr>
          <p:cNvSpPr txBox="1"/>
          <p:nvPr/>
        </p:nvSpPr>
        <p:spPr>
          <a:xfrm>
            <a:off x="866273" y="1443729"/>
            <a:ext cx="9160043" cy="1454950"/>
          </a:xfrm>
          <a:prstGeom prst="rect">
            <a:avLst/>
          </a:prstGeom>
          <a:noFill/>
        </p:spPr>
        <p:txBody>
          <a:bodyPr wrap="square">
            <a:spAutoFit/>
          </a:bodyPr>
          <a:lstStyle/>
          <a:p>
            <a:pPr marL="457200">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Here is a trustworthy saying that deserves full acceptance: Christ Jesus came into the world to save sinners—of whom I am the worst. 		1 Timothy 1:15 </a:t>
            </a:r>
          </a:p>
        </p:txBody>
      </p:sp>
    </p:spTree>
    <p:extLst>
      <p:ext uri="{BB962C8B-B14F-4D97-AF65-F5344CB8AC3E}">
        <p14:creationId xmlns:p14="http://schemas.microsoft.com/office/powerpoint/2010/main" val="122403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A7EBAC-DA8C-468D-BAF1-B84AA2F744AB}"/>
              </a:ext>
            </a:extLst>
          </p:cNvPr>
          <p:cNvPicPr>
            <a:picLocks noChangeAspect="1"/>
          </p:cNvPicPr>
          <p:nvPr/>
        </p:nvPicPr>
        <p:blipFill rotWithShape="1">
          <a:blip r:embed="rId2"/>
          <a:srcRect t="1" r="30994" b="-76"/>
          <a:stretch/>
        </p:blipFill>
        <p:spPr>
          <a:xfrm>
            <a:off x="3297382" y="438704"/>
            <a:ext cx="8894618" cy="6640968"/>
          </a:xfrm>
          <a:prstGeom prst="rect">
            <a:avLst/>
          </a:prstGeom>
        </p:spPr>
      </p:pic>
      <p:sp>
        <p:nvSpPr>
          <p:cNvPr id="3" name="Rectangle 2">
            <a:extLst>
              <a:ext uri="{FF2B5EF4-FFF2-40B4-BE49-F238E27FC236}">
                <a16:creationId xmlns:a16="http://schemas.microsoft.com/office/drawing/2014/main" id="{00595242-1D19-4E46-A674-88C7936D8E9B}"/>
              </a:ext>
            </a:extLst>
          </p:cNvPr>
          <p:cNvSpPr/>
          <p:nvPr/>
        </p:nvSpPr>
        <p:spPr>
          <a:xfrm>
            <a:off x="6724" y="5358653"/>
            <a:ext cx="3297382" cy="1499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210E594-2D12-4F09-A469-ABBF80281C6A}"/>
              </a:ext>
            </a:extLst>
          </p:cNvPr>
          <p:cNvSpPr/>
          <p:nvPr/>
        </p:nvSpPr>
        <p:spPr>
          <a:xfrm>
            <a:off x="849172" y="880962"/>
            <a:ext cx="4389215" cy="646331"/>
          </a:xfrm>
          <a:prstGeom prst="rect">
            <a:avLst/>
          </a:prstGeom>
        </p:spPr>
        <p:txBody>
          <a:bodyPr wrap="non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Humility believes God</a:t>
            </a:r>
            <a:endParaRPr lang="en-AU" sz="3600" dirty="0"/>
          </a:p>
        </p:txBody>
      </p:sp>
      <p:sp>
        <p:nvSpPr>
          <p:cNvPr id="8" name="TextBox 7">
            <a:extLst>
              <a:ext uri="{FF2B5EF4-FFF2-40B4-BE49-F238E27FC236}">
                <a16:creationId xmlns:a16="http://schemas.microsoft.com/office/drawing/2014/main" id="{2ADB8197-764F-D41A-4E5A-5DA00E422B2F}"/>
              </a:ext>
            </a:extLst>
          </p:cNvPr>
          <p:cNvSpPr txBox="1"/>
          <p:nvPr/>
        </p:nvSpPr>
        <p:spPr>
          <a:xfrm>
            <a:off x="2486527" y="1969551"/>
            <a:ext cx="6096000" cy="523220"/>
          </a:xfrm>
          <a:prstGeom prst="rect">
            <a:avLst/>
          </a:prstGeom>
          <a:noFill/>
        </p:spPr>
        <p:txBody>
          <a:bodyPr wrap="square">
            <a:spAutoFit/>
          </a:bodyPr>
          <a:lstStyle/>
          <a:p>
            <a:r>
              <a:rPr lang="en-AU" sz="2800" dirty="0">
                <a:effectLst/>
                <a:latin typeface="Calibri" panose="020F0502020204030204" pitchFamily="34" charset="0"/>
                <a:ea typeface="Calibri" panose="020F0502020204030204" pitchFamily="34" charset="0"/>
                <a:cs typeface="Times New Roman" panose="02020603050405020304" pitchFamily="18" charset="0"/>
              </a:rPr>
              <a:t>We are sinners</a:t>
            </a:r>
            <a:endParaRPr lang="en-AU" sz="2800" dirty="0"/>
          </a:p>
        </p:txBody>
      </p:sp>
      <p:sp>
        <p:nvSpPr>
          <p:cNvPr id="10" name="TextBox 9">
            <a:extLst>
              <a:ext uri="{FF2B5EF4-FFF2-40B4-BE49-F238E27FC236}">
                <a16:creationId xmlns:a16="http://schemas.microsoft.com/office/drawing/2014/main" id="{0B61D2D7-C5CD-3BD6-2F4F-E62121A39C4E}"/>
              </a:ext>
            </a:extLst>
          </p:cNvPr>
          <p:cNvSpPr txBox="1"/>
          <p:nvPr/>
        </p:nvSpPr>
        <p:spPr>
          <a:xfrm>
            <a:off x="2486527" y="2688808"/>
            <a:ext cx="6096000" cy="523220"/>
          </a:xfrm>
          <a:prstGeom prst="rect">
            <a:avLst/>
          </a:prstGeom>
          <a:noFill/>
        </p:spPr>
        <p:txBody>
          <a:bodyPr wrap="square">
            <a:spAutoFit/>
          </a:bodyPr>
          <a:lstStyle/>
          <a:p>
            <a:r>
              <a:rPr lang="en-AU" sz="2800" dirty="0">
                <a:effectLst/>
                <a:latin typeface="Calibri" panose="020F0502020204030204" pitchFamily="34" charset="0"/>
                <a:ea typeface="Calibri" panose="020F0502020204030204" pitchFamily="34" charset="0"/>
                <a:cs typeface="Times New Roman" panose="02020603050405020304" pitchFamily="18" charset="0"/>
              </a:rPr>
              <a:t>We are saved by grace</a:t>
            </a:r>
            <a:endParaRPr lang="en-AU" sz="2800" dirty="0"/>
          </a:p>
        </p:txBody>
      </p:sp>
      <p:sp>
        <p:nvSpPr>
          <p:cNvPr id="12" name="TextBox 11">
            <a:extLst>
              <a:ext uri="{FF2B5EF4-FFF2-40B4-BE49-F238E27FC236}">
                <a16:creationId xmlns:a16="http://schemas.microsoft.com/office/drawing/2014/main" id="{26EA9F2B-72D6-8B7C-926D-BD9F21A844AA}"/>
              </a:ext>
            </a:extLst>
          </p:cNvPr>
          <p:cNvSpPr txBox="1"/>
          <p:nvPr/>
        </p:nvSpPr>
        <p:spPr>
          <a:xfrm>
            <a:off x="2486527" y="3458474"/>
            <a:ext cx="6096000" cy="523220"/>
          </a:xfrm>
          <a:prstGeom prst="rect">
            <a:avLst/>
          </a:prstGeom>
          <a:noFill/>
        </p:spPr>
        <p:txBody>
          <a:bodyPr wrap="square">
            <a:spAutoFit/>
          </a:bodyPr>
          <a:lstStyle/>
          <a:p>
            <a:r>
              <a:rPr lang="en-AU" sz="2800" dirty="0">
                <a:effectLst/>
                <a:latin typeface="Calibri" panose="020F0502020204030204" pitchFamily="34" charset="0"/>
                <a:ea typeface="Calibri" panose="020F0502020204030204" pitchFamily="34" charset="0"/>
                <a:cs typeface="Times New Roman" panose="02020603050405020304" pitchFamily="18" charset="0"/>
              </a:rPr>
              <a:t>We are justified</a:t>
            </a:r>
            <a:endParaRPr lang="en-AU" sz="2800" dirty="0"/>
          </a:p>
        </p:txBody>
      </p:sp>
    </p:spTree>
    <p:extLst>
      <p:ext uri="{BB962C8B-B14F-4D97-AF65-F5344CB8AC3E}">
        <p14:creationId xmlns:p14="http://schemas.microsoft.com/office/powerpoint/2010/main" val="70935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C5894-F20E-32F8-461D-0FBF0DCDBCE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6E0705-FF6C-CB19-411E-C28168B3824D}"/>
              </a:ext>
            </a:extLst>
          </p:cNvPr>
          <p:cNvPicPr>
            <a:picLocks noChangeAspect="1"/>
          </p:cNvPicPr>
          <p:nvPr/>
        </p:nvPicPr>
        <p:blipFill rotWithShape="1">
          <a:blip r:embed="rId2"/>
          <a:srcRect t="1" r="30994" b="-76"/>
          <a:stretch/>
        </p:blipFill>
        <p:spPr>
          <a:xfrm>
            <a:off x="3297382" y="438704"/>
            <a:ext cx="8894618" cy="6640968"/>
          </a:xfrm>
          <a:prstGeom prst="rect">
            <a:avLst/>
          </a:prstGeom>
        </p:spPr>
      </p:pic>
      <p:sp>
        <p:nvSpPr>
          <p:cNvPr id="3" name="Rectangle 2">
            <a:extLst>
              <a:ext uri="{FF2B5EF4-FFF2-40B4-BE49-F238E27FC236}">
                <a16:creationId xmlns:a16="http://schemas.microsoft.com/office/drawing/2014/main" id="{D0D98D92-0131-FBFE-188E-226256A6420C}"/>
              </a:ext>
            </a:extLst>
          </p:cNvPr>
          <p:cNvSpPr/>
          <p:nvPr/>
        </p:nvSpPr>
        <p:spPr>
          <a:xfrm>
            <a:off x="6724" y="5358653"/>
            <a:ext cx="3297382" cy="1499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32B3CCB9-CBE2-2622-BAB8-B9E247E51FDA}"/>
              </a:ext>
            </a:extLst>
          </p:cNvPr>
          <p:cNvSpPr/>
          <p:nvPr/>
        </p:nvSpPr>
        <p:spPr>
          <a:xfrm>
            <a:off x="849172" y="880962"/>
            <a:ext cx="4389215" cy="646331"/>
          </a:xfrm>
          <a:prstGeom prst="rect">
            <a:avLst/>
          </a:prstGeom>
        </p:spPr>
        <p:txBody>
          <a:bodyPr wrap="non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Humility believes God</a:t>
            </a:r>
            <a:endParaRPr lang="en-AU" sz="3600" dirty="0"/>
          </a:p>
        </p:txBody>
      </p:sp>
      <p:sp>
        <p:nvSpPr>
          <p:cNvPr id="5" name="Rectangle 4">
            <a:extLst>
              <a:ext uri="{FF2B5EF4-FFF2-40B4-BE49-F238E27FC236}">
                <a16:creationId xmlns:a16="http://schemas.microsoft.com/office/drawing/2014/main" id="{8D527AF6-131A-20F2-5590-8858DD47179C}"/>
              </a:ext>
            </a:extLst>
          </p:cNvPr>
          <p:cNvSpPr/>
          <p:nvPr/>
        </p:nvSpPr>
        <p:spPr>
          <a:xfrm>
            <a:off x="849172" y="2175189"/>
            <a:ext cx="4355680" cy="646331"/>
          </a:xfrm>
          <a:prstGeom prst="rect">
            <a:avLst/>
          </a:prstGeom>
        </p:spPr>
        <p:txBody>
          <a:bodyPr wrap="non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Humility glorifies God</a:t>
            </a:r>
            <a:endParaRPr lang="en-AU" sz="3600" dirty="0"/>
          </a:p>
        </p:txBody>
      </p:sp>
      <p:sp>
        <p:nvSpPr>
          <p:cNvPr id="8" name="TextBox 7">
            <a:extLst>
              <a:ext uri="{FF2B5EF4-FFF2-40B4-BE49-F238E27FC236}">
                <a16:creationId xmlns:a16="http://schemas.microsoft.com/office/drawing/2014/main" id="{D7D7F3A2-4CFB-A3DB-5012-200DBCFF9CC5}"/>
              </a:ext>
            </a:extLst>
          </p:cNvPr>
          <p:cNvSpPr txBox="1"/>
          <p:nvPr/>
        </p:nvSpPr>
        <p:spPr>
          <a:xfrm>
            <a:off x="3048000" y="3031776"/>
            <a:ext cx="6096000" cy="523220"/>
          </a:xfrm>
          <a:prstGeom prst="rect">
            <a:avLst/>
          </a:prstGeom>
          <a:noFill/>
        </p:spPr>
        <p:txBody>
          <a:bodyPr wrap="square">
            <a:spAutoFit/>
          </a:bodyPr>
          <a:lstStyle/>
          <a:p>
            <a:r>
              <a:rPr lang="en-AU" sz="2800" dirty="0">
                <a:effectLst/>
                <a:latin typeface="Calibri" panose="020F0502020204030204" pitchFamily="34" charset="0"/>
                <a:ea typeface="Calibri" panose="020F0502020204030204" pitchFamily="34" charset="0"/>
                <a:cs typeface="Times New Roman" panose="02020603050405020304" pitchFamily="18" charset="0"/>
              </a:rPr>
              <a:t>A humble person relies on God</a:t>
            </a:r>
            <a:endParaRPr lang="en-AU" sz="2800" dirty="0"/>
          </a:p>
        </p:txBody>
      </p:sp>
      <p:sp>
        <p:nvSpPr>
          <p:cNvPr id="10" name="TextBox 9">
            <a:extLst>
              <a:ext uri="{FF2B5EF4-FFF2-40B4-BE49-F238E27FC236}">
                <a16:creationId xmlns:a16="http://schemas.microsoft.com/office/drawing/2014/main" id="{50BC4328-1831-69B7-366E-ACC2C03A23CF}"/>
              </a:ext>
            </a:extLst>
          </p:cNvPr>
          <p:cNvSpPr txBox="1"/>
          <p:nvPr/>
        </p:nvSpPr>
        <p:spPr>
          <a:xfrm>
            <a:off x="3048000" y="3739573"/>
            <a:ext cx="6096000" cy="523220"/>
          </a:xfrm>
          <a:prstGeom prst="rect">
            <a:avLst/>
          </a:prstGeom>
          <a:noFill/>
        </p:spPr>
        <p:txBody>
          <a:bodyPr wrap="square">
            <a:spAutoFit/>
          </a:bodyPr>
          <a:lstStyle/>
          <a:p>
            <a:r>
              <a:rPr lang="en-AU" sz="2800" dirty="0">
                <a:effectLst/>
                <a:latin typeface="Calibri" panose="020F0502020204030204" pitchFamily="34" charset="0"/>
                <a:ea typeface="Calibri" panose="020F0502020204030204" pitchFamily="34" charset="0"/>
                <a:cs typeface="Times New Roman" panose="02020603050405020304" pitchFamily="18" charset="0"/>
              </a:rPr>
              <a:t>Humility values the presence of God</a:t>
            </a:r>
            <a:endParaRPr lang="en-AU" sz="2800" dirty="0"/>
          </a:p>
        </p:txBody>
      </p:sp>
      <p:sp>
        <p:nvSpPr>
          <p:cNvPr id="12" name="TextBox 11">
            <a:extLst>
              <a:ext uri="{FF2B5EF4-FFF2-40B4-BE49-F238E27FC236}">
                <a16:creationId xmlns:a16="http://schemas.microsoft.com/office/drawing/2014/main" id="{D4ABEFC8-98C8-7460-5BC2-19F664806408}"/>
              </a:ext>
            </a:extLst>
          </p:cNvPr>
          <p:cNvSpPr txBox="1"/>
          <p:nvPr/>
        </p:nvSpPr>
        <p:spPr>
          <a:xfrm>
            <a:off x="3027012" y="4447370"/>
            <a:ext cx="6096000" cy="523220"/>
          </a:xfrm>
          <a:prstGeom prst="rect">
            <a:avLst/>
          </a:prstGeom>
          <a:noFill/>
        </p:spPr>
        <p:txBody>
          <a:bodyPr wrap="square">
            <a:spAutoFit/>
          </a:bodyPr>
          <a:lstStyle/>
          <a:p>
            <a:r>
              <a:rPr lang="en-AU" sz="2800" dirty="0">
                <a:effectLst/>
                <a:latin typeface="Calibri" panose="020F0502020204030204" pitchFamily="34" charset="0"/>
                <a:ea typeface="Calibri" panose="020F0502020204030204" pitchFamily="34" charset="0"/>
                <a:cs typeface="Times New Roman" panose="02020603050405020304" pitchFamily="18" charset="0"/>
              </a:rPr>
              <a:t>Humility learns from God</a:t>
            </a:r>
            <a:endParaRPr lang="en-AU" sz="2800" dirty="0"/>
          </a:p>
        </p:txBody>
      </p:sp>
    </p:spTree>
    <p:extLst>
      <p:ext uri="{BB962C8B-B14F-4D97-AF65-F5344CB8AC3E}">
        <p14:creationId xmlns:p14="http://schemas.microsoft.com/office/powerpoint/2010/main" val="26541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28339-FE6E-B36B-639B-AC6AA410CFF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E7B1D56-1B1E-199F-98DC-7103A8CEA58B}"/>
              </a:ext>
            </a:extLst>
          </p:cNvPr>
          <p:cNvPicPr>
            <a:picLocks noChangeAspect="1"/>
          </p:cNvPicPr>
          <p:nvPr/>
        </p:nvPicPr>
        <p:blipFill rotWithShape="1">
          <a:blip r:embed="rId2"/>
          <a:srcRect t="1" r="30994" b="-76"/>
          <a:stretch/>
        </p:blipFill>
        <p:spPr>
          <a:xfrm>
            <a:off x="3297382" y="438704"/>
            <a:ext cx="8894618" cy="6640968"/>
          </a:xfrm>
          <a:prstGeom prst="rect">
            <a:avLst/>
          </a:prstGeom>
        </p:spPr>
      </p:pic>
      <p:sp>
        <p:nvSpPr>
          <p:cNvPr id="3" name="Rectangle 2">
            <a:extLst>
              <a:ext uri="{FF2B5EF4-FFF2-40B4-BE49-F238E27FC236}">
                <a16:creationId xmlns:a16="http://schemas.microsoft.com/office/drawing/2014/main" id="{79646169-6540-8E19-A6FA-C36DE686E5BE}"/>
              </a:ext>
            </a:extLst>
          </p:cNvPr>
          <p:cNvSpPr/>
          <p:nvPr/>
        </p:nvSpPr>
        <p:spPr>
          <a:xfrm>
            <a:off x="6724" y="5358653"/>
            <a:ext cx="3297382" cy="1499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D6D29278-1576-3827-B1C4-FC3A11C45A46}"/>
              </a:ext>
            </a:extLst>
          </p:cNvPr>
          <p:cNvSpPr/>
          <p:nvPr/>
        </p:nvSpPr>
        <p:spPr>
          <a:xfrm>
            <a:off x="849172" y="880962"/>
            <a:ext cx="4389215" cy="646331"/>
          </a:xfrm>
          <a:prstGeom prst="rect">
            <a:avLst/>
          </a:prstGeom>
        </p:spPr>
        <p:txBody>
          <a:bodyPr wrap="non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Humility believes God</a:t>
            </a:r>
            <a:endParaRPr lang="en-AU" sz="3600" dirty="0"/>
          </a:p>
        </p:txBody>
      </p:sp>
      <p:sp>
        <p:nvSpPr>
          <p:cNvPr id="5" name="Rectangle 4">
            <a:extLst>
              <a:ext uri="{FF2B5EF4-FFF2-40B4-BE49-F238E27FC236}">
                <a16:creationId xmlns:a16="http://schemas.microsoft.com/office/drawing/2014/main" id="{5A502EBA-E9F7-2420-3E65-B554DCA1B7B1}"/>
              </a:ext>
            </a:extLst>
          </p:cNvPr>
          <p:cNvSpPr/>
          <p:nvPr/>
        </p:nvSpPr>
        <p:spPr>
          <a:xfrm>
            <a:off x="849172" y="2175189"/>
            <a:ext cx="4355680" cy="646331"/>
          </a:xfrm>
          <a:prstGeom prst="rect">
            <a:avLst/>
          </a:prstGeom>
        </p:spPr>
        <p:txBody>
          <a:bodyPr wrap="non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Humility glorifies God</a:t>
            </a:r>
            <a:endParaRPr lang="en-AU" sz="3600" dirty="0"/>
          </a:p>
        </p:txBody>
      </p:sp>
      <p:sp>
        <p:nvSpPr>
          <p:cNvPr id="6" name="Rectangle 5">
            <a:extLst>
              <a:ext uri="{FF2B5EF4-FFF2-40B4-BE49-F238E27FC236}">
                <a16:creationId xmlns:a16="http://schemas.microsoft.com/office/drawing/2014/main" id="{12B2A25E-CDC6-8DCF-1143-3A67335C552C}"/>
              </a:ext>
            </a:extLst>
          </p:cNvPr>
          <p:cNvSpPr/>
          <p:nvPr/>
        </p:nvSpPr>
        <p:spPr>
          <a:xfrm>
            <a:off x="849172" y="3473716"/>
            <a:ext cx="5127494" cy="646331"/>
          </a:xfrm>
          <a:prstGeom prst="rect">
            <a:avLst/>
          </a:prstGeom>
        </p:spPr>
        <p:txBody>
          <a:bodyPr wrap="non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Humility brings exaltation</a:t>
            </a:r>
            <a:endParaRPr lang="en-AU" sz="3600" dirty="0"/>
          </a:p>
        </p:txBody>
      </p:sp>
      <p:sp>
        <p:nvSpPr>
          <p:cNvPr id="8" name="TextBox 7">
            <a:extLst>
              <a:ext uri="{FF2B5EF4-FFF2-40B4-BE49-F238E27FC236}">
                <a16:creationId xmlns:a16="http://schemas.microsoft.com/office/drawing/2014/main" id="{2D712E60-A71F-BCAF-8116-A0D27D7066F5}"/>
              </a:ext>
            </a:extLst>
          </p:cNvPr>
          <p:cNvSpPr txBox="1"/>
          <p:nvPr/>
        </p:nvSpPr>
        <p:spPr>
          <a:xfrm>
            <a:off x="5746678" y="514091"/>
            <a:ext cx="6284900" cy="461665"/>
          </a:xfrm>
          <a:prstGeom prst="rect">
            <a:avLst/>
          </a:prstGeom>
          <a:noFill/>
        </p:spPr>
        <p:txBody>
          <a:bodyPr wrap="square">
            <a:spAutoFit/>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Exalted to enjoy their rights as citizens of heaven</a:t>
            </a:r>
            <a:endParaRPr lang="en-AU" sz="2400" dirty="0"/>
          </a:p>
        </p:txBody>
      </p:sp>
      <p:sp>
        <p:nvSpPr>
          <p:cNvPr id="10" name="TextBox 9">
            <a:extLst>
              <a:ext uri="{FF2B5EF4-FFF2-40B4-BE49-F238E27FC236}">
                <a16:creationId xmlns:a16="http://schemas.microsoft.com/office/drawing/2014/main" id="{EAE85635-C800-9B27-F5C3-8C1885400A96}"/>
              </a:ext>
            </a:extLst>
          </p:cNvPr>
          <p:cNvSpPr txBox="1"/>
          <p:nvPr/>
        </p:nvSpPr>
        <p:spPr>
          <a:xfrm>
            <a:off x="5746678" y="1345088"/>
            <a:ext cx="6284900" cy="461665"/>
          </a:xfrm>
          <a:prstGeom prst="rect">
            <a:avLst/>
          </a:prstGeom>
          <a:noFill/>
        </p:spPr>
        <p:txBody>
          <a:bodyPr wrap="square">
            <a:spAutoFit/>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Exalted to live as members of God’s family</a:t>
            </a:r>
            <a:endParaRPr lang="en-AU" sz="2400" dirty="0"/>
          </a:p>
        </p:txBody>
      </p:sp>
      <p:sp>
        <p:nvSpPr>
          <p:cNvPr id="12" name="TextBox 11">
            <a:extLst>
              <a:ext uri="{FF2B5EF4-FFF2-40B4-BE49-F238E27FC236}">
                <a16:creationId xmlns:a16="http://schemas.microsoft.com/office/drawing/2014/main" id="{BE1DED13-712A-C3E4-1167-BD75390B08C8}"/>
              </a:ext>
            </a:extLst>
          </p:cNvPr>
          <p:cNvSpPr txBox="1"/>
          <p:nvPr/>
        </p:nvSpPr>
        <p:spPr>
          <a:xfrm>
            <a:off x="5746678" y="2176085"/>
            <a:ext cx="6284900" cy="461665"/>
          </a:xfrm>
          <a:prstGeom prst="rect">
            <a:avLst/>
          </a:prstGeom>
          <a:noFill/>
        </p:spPr>
        <p:txBody>
          <a:bodyPr wrap="square">
            <a:spAutoFit/>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Exalted to access the inheritance with Christ</a:t>
            </a:r>
            <a:endParaRPr lang="en-AU" sz="2400" dirty="0"/>
          </a:p>
        </p:txBody>
      </p:sp>
    </p:spTree>
    <p:extLst>
      <p:ext uri="{BB962C8B-B14F-4D97-AF65-F5344CB8AC3E}">
        <p14:creationId xmlns:p14="http://schemas.microsoft.com/office/powerpoint/2010/main" val="7500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15FB-80EF-2954-B2E6-19FE4011B1B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5AED9DC-FB2F-15C6-F950-16D30FBDDCBF}"/>
              </a:ext>
            </a:extLst>
          </p:cNvPr>
          <p:cNvPicPr>
            <a:picLocks noChangeAspect="1"/>
          </p:cNvPicPr>
          <p:nvPr/>
        </p:nvPicPr>
        <p:blipFill rotWithShape="1">
          <a:blip r:embed="rId2"/>
          <a:srcRect t="1" r="30994" b="-76"/>
          <a:stretch/>
        </p:blipFill>
        <p:spPr>
          <a:xfrm>
            <a:off x="3297382" y="438704"/>
            <a:ext cx="8894618" cy="6640968"/>
          </a:xfrm>
          <a:prstGeom prst="rect">
            <a:avLst/>
          </a:prstGeom>
        </p:spPr>
      </p:pic>
      <p:sp>
        <p:nvSpPr>
          <p:cNvPr id="3" name="Rectangle 2">
            <a:extLst>
              <a:ext uri="{FF2B5EF4-FFF2-40B4-BE49-F238E27FC236}">
                <a16:creationId xmlns:a16="http://schemas.microsoft.com/office/drawing/2014/main" id="{13A39EC8-17F8-BF90-6021-CB3D4EF6E7B1}"/>
              </a:ext>
            </a:extLst>
          </p:cNvPr>
          <p:cNvSpPr/>
          <p:nvPr/>
        </p:nvSpPr>
        <p:spPr>
          <a:xfrm>
            <a:off x="6724" y="5358653"/>
            <a:ext cx="3297382" cy="1499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3A891990-1318-D084-DD3F-96607B1C7F78}"/>
              </a:ext>
            </a:extLst>
          </p:cNvPr>
          <p:cNvSpPr txBox="1"/>
          <p:nvPr/>
        </p:nvSpPr>
        <p:spPr>
          <a:xfrm>
            <a:off x="429125" y="1749516"/>
            <a:ext cx="9228221" cy="993926"/>
          </a:xfrm>
          <a:prstGeom prst="rect">
            <a:avLst/>
          </a:prstGeom>
          <a:noFill/>
        </p:spPr>
        <p:txBody>
          <a:bodyPr wrap="square">
            <a:spAutoFit/>
          </a:bodyPr>
          <a:lstStyle/>
          <a:p>
            <a:pPr indent="457200">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“God opposes the proud but gives grace to the humble”. 							James 4:6 </a:t>
            </a:r>
          </a:p>
        </p:txBody>
      </p:sp>
    </p:spTree>
    <p:extLst>
      <p:ext uri="{BB962C8B-B14F-4D97-AF65-F5344CB8AC3E}">
        <p14:creationId xmlns:p14="http://schemas.microsoft.com/office/powerpoint/2010/main" val="245426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41310-A428-BBE2-858B-9283F1EA5FA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693F1F1-A857-1A8A-8DA6-D14552032EFE}"/>
              </a:ext>
            </a:extLst>
          </p:cNvPr>
          <p:cNvPicPr>
            <a:picLocks noChangeAspect="1"/>
          </p:cNvPicPr>
          <p:nvPr/>
        </p:nvPicPr>
        <p:blipFill rotWithShape="1">
          <a:blip r:embed="rId2"/>
          <a:srcRect t="1" r="30994" b="-76"/>
          <a:stretch/>
        </p:blipFill>
        <p:spPr>
          <a:xfrm>
            <a:off x="3297382" y="438704"/>
            <a:ext cx="8894618" cy="6640968"/>
          </a:xfrm>
          <a:prstGeom prst="rect">
            <a:avLst/>
          </a:prstGeom>
        </p:spPr>
      </p:pic>
      <p:sp>
        <p:nvSpPr>
          <p:cNvPr id="3" name="Rectangle 2">
            <a:extLst>
              <a:ext uri="{FF2B5EF4-FFF2-40B4-BE49-F238E27FC236}">
                <a16:creationId xmlns:a16="http://schemas.microsoft.com/office/drawing/2014/main" id="{384B2AAF-2E8C-7CD4-BE32-583F23CCC4F3}"/>
              </a:ext>
            </a:extLst>
          </p:cNvPr>
          <p:cNvSpPr/>
          <p:nvPr/>
        </p:nvSpPr>
        <p:spPr>
          <a:xfrm>
            <a:off x="6724" y="5358653"/>
            <a:ext cx="3297382" cy="1499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0852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A2B4A7-75A4-4F07-AB26-70F6F4034CDD}"/>
              </a:ext>
            </a:extLst>
          </p:cNvPr>
          <p:cNvPicPr>
            <a:picLocks noChangeAspect="1"/>
          </p:cNvPicPr>
          <p:nvPr/>
        </p:nvPicPr>
        <p:blipFill rotWithShape="1">
          <a:blip r:embed="rId2"/>
          <a:srcRect l="6295" t="7213" r="6176" b="7647"/>
          <a:stretch/>
        </p:blipFill>
        <p:spPr>
          <a:xfrm>
            <a:off x="0" y="1617784"/>
            <a:ext cx="4583484" cy="3622431"/>
          </a:xfrm>
          <a:prstGeom prst="rect">
            <a:avLst/>
          </a:prstGeom>
        </p:spPr>
      </p:pic>
      <p:sp>
        <p:nvSpPr>
          <p:cNvPr id="4" name="Rectangle 3">
            <a:extLst>
              <a:ext uri="{FF2B5EF4-FFF2-40B4-BE49-F238E27FC236}">
                <a16:creationId xmlns:a16="http://schemas.microsoft.com/office/drawing/2014/main" id="{A700B614-ACF7-423B-8C5D-E97E5981FB62}"/>
              </a:ext>
            </a:extLst>
          </p:cNvPr>
          <p:cNvSpPr/>
          <p:nvPr/>
        </p:nvSpPr>
        <p:spPr>
          <a:xfrm>
            <a:off x="4445392" y="109370"/>
            <a:ext cx="7554104" cy="7192418"/>
          </a:xfrm>
          <a:prstGeom prst="rect">
            <a:avLst/>
          </a:prstGeom>
        </p:spPr>
        <p:txBody>
          <a:bodyPr wrap="square">
            <a:spAutoFit/>
          </a:bodyPr>
          <a:lstStyle/>
          <a:p>
            <a:pPr marL="457200">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One Sabbath, when Jesus went to eat in the house of a prominent Pharisee, he was being carefully watched. There in front of him was a man suffering from abnormal swelling of his body. Jesus asked the Pharisees and experts in the law, “Is it lawful to heal on the Sabbath or not?” But they remained silent. So taking hold of the man, he healed him and sent him on his way.</a:t>
            </a:r>
          </a:p>
          <a:p>
            <a:pPr marL="457200">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Then he asked them, “If one of you has a child or an ox that falls into a well on the Sabbath day, will you not immediately pull it out?” And they had nothing to say. 								Luke 14: 1- 6</a:t>
            </a:r>
          </a:p>
          <a:p>
            <a:pPr marL="457200">
              <a:lnSpc>
                <a:spcPct val="107000"/>
              </a:lnSpc>
              <a:spcAft>
                <a:spcPts val="800"/>
              </a:spcAft>
            </a:pPr>
            <a:endParaRPr lang="en-AU"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06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77 Best Jesus Heals images | Jesus, Jesus heals, Jesus pictures">
            <a:extLst>
              <a:ext uri="{FF2B5EF4-FFF2-40B4-BE49-F238E27FC236}">
                <a16:creationId xmlns:a16="http://schemas.microsoft.com/office/drawing/2014/main" id="{00F0B74E-FD7F-4805-BF42-023E35A631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4945" y="799066"/>
            <a:ext cx="4258180" cy="56655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12500DA-F1D2-401D-99A8-F25F092F0951}"/>
              </a:ext>
            </a:extLst>
          </p:cNvPr>
          <p:cNvSpPr/>
          <p:nvPr/>
        </p:nvSpPr>
        <p:spPr>
          <a:xfrm>
            <a:off x="319034" y="799066"/>
            <a:ext cx="5208022" cy="3965253"/>
          </a:xfrm>
          <a:prstGeom prst="rect">
            <a:avLst/>
          </a:prstGeom>
        </p:spPr>
        <p:txBody>
          <a:bodyPr wrap="square">
            <a:spAutoFit/>
          </a:bodyPr>
          <a:lstStyle/>
          <a:p>
            <a:pPr marL="457200">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Then He asked them, “If one of you has a child or an ox that falls into a well on the Sabbath day, will you not immediately pull it out?” </a:t>
            </a:r>
          </a:p>
          <a:p>
            <a:pPr marL="457200">
              <a:lnSpc>
                <a:spcPct val="107000"/>
              </a:lnSpc>
              <a:spcAft>
                <a:spcPts val="800"/>
              </a:spcAft>
            </a:pP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And they had nothing to say.				 Luke 14 </a:t>
            </a:r>
          </a:p>
        </p:txBody>
      </p:sp>
    </p:spTree>
    <p:extLst>
      <p:ext uri="{BB962C8B-B14F-4D97-AF65-F5344CB8AC3E}">
        <p14:creationId xmlns:p14="http://schemas.microsoft.com/office/powerpoint/2010/main" val="137582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5840A-C284-61E0-A611-64455F6BB5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3CDBA55-6AA2-3E4F-049A-BBBFDC27B875}"/>
              </a:ext>
            </a:extLst>
          </p:cNvPr>
          <p:cNvSpPr txBox="1"/>
          <p:nvPr/>
        </p:nvSpPr>
        <p:spPr>
          <a:xfrm>
            <a:off x="5297762" y="640080"/>
            <a:ext cx="625111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a:effectLst/>
                <a:latin typeface="+mj-lt"/>
                <a:ea typeface="+mj-ea"/>
                <a:cs typeface="+mj-cs"/>
              </a:rPr>
              <a:t>The </a:t>
            </a:r>
            <a:r>
              <a:rPr lang="en-US" sz="5400">
                <a:latin typeface="+mj-lt"/>
                <a:ea typeface="+mj-ea"/>
                <a:cs typeface="+mj-cs"/>
              </a:rPr>
              <a:t>W</a:t>
            </a:r>
            <a:r>
              <a:rPr lang="en-US" sz="5400">
                <a:effectLst/>
                <a:latin typeface="+mj-lt"/>
                <a:ea typeface="+mj-ea"/>
                <a:cs typeface="+mj-cs"/>
              </a:rPr>
              <a:t>edding </a:t>
            </a:r>
            <a:r>
              <a:rPr lang="en-US" sz="5400">
                <a:latin typeface="+mj-lt"/>
                <a:ea typeface="+mj-ea"/>
                <a:cs typeface="+mj-cs"/>
              </a:rPr>
              <a:t>T</a:t>
            </a:r>
            <a:r>
              <a:rPr lang="en-US" sz="5400">
                <a:effectLst/>
                <a:latin typeface="+mj-lt"/>
                <a:ea typeface="+mj-ea"/>
                <a:cs typeface="+mj-cs"/>
              </a:rPr>
              <a:t>able</a:t>
            </a:r>
            <a:endParaRPr lang="en-US" sz="5400">
              <a:latin typeface="+mj-lt"/>
              <a:ea typeface="+mj-ea"/>
              <a:cs typeface="+mj-cs"/>
            </a:endParaRPr>
          </a:p>
        </p:txBody>
      </p:sp>
      <p:pic>
        <p:nvPicPr>
          <p:cNvPr id="6" name="Picture 5" descr="A large group of tables set up for a wedding reception&#10;&#10;AI-generated content may be incorrect.">
            <a:extLst>
              <a:ext uri="{FF2B5EF4-FFF2-40B4-BE49-F238E27FC236}">
                <a16:creationId xmlns:a16="http://schemas.microsoft.com/office/drawing/2014/main" id="{10AE625B-3E01-5A7D-5484-5D44519F2CBE}"/>
              </a:ext>
            </a:extLst>
          </p:cNvPr>
          <p:cNvPicPr>
            <a:picLocks noChangeAspect="1"/>
          </p:cNvPicPr>
          <p:nvPr/>
        </p:nvPicPr>
        <p:blipFill>
          <a:blip r:embed="rId2"/>
          <a:srcRect t="1710" r="-1"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71757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5B2CEF-17B2-49FC-959C-A90138343257}"/>
              </a:ext>
            </a:extLst>
          </p:cNvPr>
          <p:cNvSpPr/>
          <p:nvPr/>
        </p:nvSpPr>
        <p:spPr>
          <a:xfrm>
            <a:off x="956726" y="575622"/>
            <a:ext cx="10278548" cy="5706755"/>
          </a:xfrm>
          <a:prstGeom prst="rect">
            <a:avLst/>
          </a:prstGeom>
        </p:spPr>
        <p:txBody>
          <a:bodyPr wrap="square">
            <a:spAutoFit/>
          </a:bodyPr>
          <a:lstStyle/>
          <a:p>
            <a:pPr marL="457200">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When he noticed how the guests picked the places of </a:t>
            </a:r>
            <a:r>
              <a:rPr lang="en-AU" sz="2800" dirty="0" err="1">
                <a:latin typeface="Calibri" panose="020F0502020204030204" pitchFamily="34" charset="0"/>
                <a:ea typeface="Calibri" panose="020F0502020204030204" pitchFamily="34" charset="0"/>
                <a:cs typeface="Times New Roman" panose="02020603050405020304" pitchFamily="18" charset="0"/>
              </a:rPr>
              <a:t>honor</a:t>
            </a:r>
            <a:r>
              <a:rPr lang="en-AU" sz="2800" dirty="0">
                <a:latin typeface="Calibri" panose="020F0502020204030204" pitchFamily="34" charset="0"/>
                <a:ea typeface="Calibri" panose="020F0502020204030204" pitchFamily="34" charset="0"/>
                <a:cs typeface="Times New Roman" panose="02020603050405020304" pitchFamily="18" charset="0"/>
              </a:rPr>
              <a:t> at the table, he told them this parable: “When someone invites you to a wedding feast, do not take the place of </a:t>
            </a:r>
            <a:r>
              <a:rPr lang="en-AU" sz="2800" dirty="0" err="1">
                <a:latin typeface="Calibri" panose="020F0502020204030204" pitchFamily="34" charset="0"/>
                <a:ea typeface="Calibri" panose="020F0502020204030204" pitchFamily="34" charset="0"/>
                <a:cs typeface="Times New Roman" panose="02020603050405020304" pitchFamily="18" charset="0"/>
              </a:rPr>
              <a:t>honor</a:t>
            </a:r>
            <a:r>
              <a:rPr lang="en-AU" sz="2800" dirty="0">
                <a:latin typeface="Calibri" panose="020F0502020204030204" pitchFamily="34" charset="0"/>
                <a:ea typeface="Calibri" panose="020F0502020204030204" pitchFamily="34" charset="0"/>
                <a:cs typeface="Times New Roman" panose="02020603050405020304" pitchFamily="18" charset="0"/>
              </a:rPr>
              <a:t>, for a person more distinguished than you may have been invited. If so, the host who invited both of you will come and say to you, ‘Give this person your seat.’ Then, humiliated, you will have to take the least important place.</a:t>
            </a:r>
          </a:p>
          <a:p>
            <a:pPr marL="457200">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But when you are invited, take the lowest place, so that when your host comes, he will say to you, ‘Friend, move up to a better place.’ Then you will be </a:t>
            </a:r>
            <a:r>
              <a:rPr lang="en-AU" sz="2800" dirty="0" err="1">
                <a:latin typeface="Calibri" panose="020F0502020204030204" pitchFamily="34" charset="0"/>
                <a:ea typeface="Calibri" panose="020F0502020204030204" pitchFamily="34" charset="0"/>
                <a:cs typeface="Times New Roman" panose="02020603050405020304" pitchFamily="18" charset="0"/>
              </a:rPr>
              <a:t>honored</a:t>
            </a:r>
            <a:r>
              <a:rPr lang="en-AU" sz="2800" dirty="0">
                <a:latin typeface="Calibri" panose="020F0502020204030204" pitchFamily="34" charset="0"/>
                <a:ea typeface="Calibri" panose="020F0502020204030204" pitchFamily="34" charset="0"/>
                <a:cs typeface="Times New Roman" panose="02020603050405020304" pitchFamily="18" charset="0"/>
              </a:rPr>
              <a:t> in the presence of all the other guests. For all those who exalt themselves will be humbled, and those who humble themselves will be exalted.”</a:t>
            </a:r>
          </a:p>
        </p:txBody>
      </p:sp>
    </p:spTree>
    <p:extLst>
      <p:ext uri="{BB962C8B-B14F-4D97-AF65-F5344CB8AC3E}">
        <p14:creationId xmlns:p14="http://schemas.microsoft.com/office/powerpoint/2010/main" val="1660551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495393-18B5-484F-80D0-165D9AFFC5E5}"/>
              </a:ext>
            </a:extLst>
          </p:cNvPr>
          <p:cNvSpPr/>
          <p:nvPr/>
        </p:nvSpPr>
        <p:spPr>
          <a:xfrm>
            <a:off x="1415283" y="1099787"/>
            <a:ext cx="9618106" cy="3760068"/>
          </a:xfrm>
          <a:prstGeom prst="rect">
            <a:avLst/>
          </a:prstGeom>
        </p:spPr>
        <p:txBody>
          <a:bodyPr wrap="square">
            <a:spAutoFit/>
          </a:bodyPr>
          <a:lstStyle/>
          <a:p>
            <a:pPr marL="457200">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Then Jesus said to his host, “When you give a luncheon or dinner, do not invite your friends, your brothers or sisters, your relatives, or your rich neighbours; if you do, they may invite you back and so you will be repaid.</a:t>
            </a:r>
            <a:r>
              <a:rPr lang="en-AU" sz="2800" b="1" baseline="30000" dirty="0">
                <a:latin typeface="Calibri" panose="020F0502020204030204" pitchFamily="34" charset="0"/>
                <a:ea typeface="Calibri" panose="020F0502020204030204" pitchFamily="34" charset="0"/>
                <a:cs typeface="Times New Roman" panose="02020603050405020304" pitchFamily="18" charset="0"/>
              </a:rPr>
              <a:t> </a:t>
            </a:r>
            <a:r>
              <a:rPr lang="en-AU" sz="2800" dirty="0">
                <a:latin typeface="Calibri" panose="020F0502020204030204" pitchFamily="34" charset="0"/>
                <a:ea typeface="Calibri" panose="020F0502020204030204" pitchFamily="34" charset="0"/>
                <a:cs typeface="Times New Roman" panose="02020603050405020304" pitchFamily="18" charset="0"/>
              </a:rPr>
              <a:t>But when you give a banquet, invite the poor, the crippled, the lame, the blind, and you will be blessed. Although they cannot repay you, you will be repaid at the resurrection of the righteous.”								Luke 14: 7 - 14</a:t>
            </a:r>
          </a:p>
        </p:txBody>
      </p:sp>
    </p:spTree>
    <p:extLst>
      <p:ext uri="{BB962C8B-B14F-4D97-AF65-F5344CB8AC3E}">
        <p14:creationId xmlns:p14="http://schemas.microsoft.com/office/powerpoint/2010/main" val="198431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74A3DB-0B0D-43E2-A3FA-C38ED788AE71}"/>
              </a:ext>
            </a:extLst>
          </p:cNvPr>
          <p:cNvSpPr txBox="1"/>
          <p:nvPr/>
        </p:nvSpPr>
        <p:spPr>
          <a:xfrm>
            <a:off x="890337" y="3210666"/>
            <a:ext cx="4419839" cy="99557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Where to sit?</a:t>
            </a:r>
          </a:p>
        </p:txBody>
      </p:sp>
      <p:sp>
        <p:nvSpPr>
          <p:cNvPr id="1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EFEAB47-40CD-CD3D-6533-8BB615CDDE83}"/>
              </a:ext>
            </a:extLst>
          </p:cNvPr>
          <p:cNvPicPr>
            <a:picLocks noChangeAspect="1"/>
          </p:cNvPicPr>
          <p:nvPr/>
        </p:nvPicPr>
        <p:blipFill>
          <a:blip r:embed="rId2"/>
          <a:srcRect t="17834" r="-1" b="15617"/>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70AB28CA-8ECF-F701-B0A2-F897E0D8CD9C}"/>
              </a:ext>
            </a:extLst>
          </p:cNvPr>
          <p:cNvSpPr txBox="1"/>
          <p:nvPr/>
        </p:nvSpPr>
        <p:spPr>
          <a:xfrm>
            <a:off x="176231" y="5381167"/>
            <a:ext cx="5134708" cy="523220"/>
          </a:xfrm>
          <a:prstGeom prst="rect">
            <a:avLst/>
          </a:prstGeom>
          <a:noFill/>
        </p:spPr>
        <p:txBody>
          <a:bodyPr wrap="square" rtlCol="0">
            <a:spAutoFit/>
          </a:bodyPr>
          <a:lstStyle/>
          <a:p>
            <a:pPr algn="ctr"/>
            <a:r>
              <a:rPr lang="en-AU" sz="2800" dirty="0"/>
              <a:t>Do you wait to be honoured?</a:t>
            </a:r>
          </a:p>
        </p:txBody>
      </p:sp>
    </p:spTree>
    <p:extLst>
      <p:ext uri="{BB962C8B-B14F-4D97-AF65-F5344CB8AC3E}">
        <p14:creationId xmlns:p14="http://schemas.microsoft.com/office/powerpoint/2010/main" val="21539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A7EBAC-DA8C-468D-BAF1-B84AA2F744AB}"/>
              </a:ext>
            </a:extLst>
          </p:cNvPr>
          <p:cNvPicPr>
            <a:picLocks noChangeAspect="1"/>
          </p:cNvPicPr>
          <p:nvPr/>
        </p:nvPicPr>
        <p:blipFill rotWithShape="1">
          <a:blip r:embed="rId2"/>
          <a:srcRect t="1" r="30994" b="-76"/>
          <a:stretch/>
        </p:blipFill>
        <p:spPr>
          <a:xfrm>
            <a:off x="3297382" y="438704"/>
            <a:ext cx="8894618" cy="6640968"/>
          </a:xfrm>
          <a:prstGeom prst="rect">
            <a:avLst/>
          </a:prstGeom>
        </p:spPr>
      </p:pic>
      <p:sp>
        <p:nvSpPr>
          <p:cNvPr id="3" name="Rectangle 2">
            <a:extLst>
              <a:ext uri="{FF2B5EF4-FFF2-40B4-BE49-F238E27FC236}">
                <a16:creationId xmlns:a16="http://schemas.microsoft.com/office/drawing/2014/main" id="{00595242-1D19-4E46-A674-88C7936D8E9B}"/>
              </a:ext>
            </a:extLst>
          </p:cNvPr>
          <p:cNvSpPr/>
          <p:nvPr/>
        </p:nvSpPr>
        <p:spPr>
          <a:xfrm>
            <a:off x="6724" y="5358653"/>
            <a:ext cx="3297382" cy="1499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790F2D2-ADE5-4FB3-AB2D-DBE984AAED42}"/>
              </a:ext>
            </a:extLst>
          </p:cNvPr>
          <p:cNvSpPr/>
          <p:nvPr/>
        </p:nvSpPr>
        <p:spPr>
          <a:xfrm>
            <a:off x="1761352" y="1454664"/>
            <a:ext cx="4334648" cy="646331"/>
          </a:xfrm>
          <a:prstGeom prst="rect">
            <a:avLst/>
          </a:prstGeom>
        </p:spPr>
        <p:txBody>
          <a:bodyPr wrap="non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I have two pockets……</a:t>
            </a:r>
            <a:endParaRPr lang="en-AU" sz="3600" dirty="0"/>
          </a:p>
        </p:txBody>
      </p:sp>
      <p:sp>
        <p:nvSpPr>
          <p:cNvPr id="5" name="Rectangle 4">
            <a:extLst>
              <a:ext uri="{FF2B5EF4-FFF2-40B4-BE49-F238E27FC236}">
                <a16:creationId xmlns:a16="http://schemas.microsoft.com/office/drawing/2014/main" id="{B4A5D4D4-420D-45BC-9373-974027DECB85}"/>
              </a:ext>
            </a:extLst>
          </p:cNvPr>
          <p:cNvSpPr/>
          <p:nvPr/>
        </p:nvSpPr>
        <p:spPr>
          <a:xfrm>
            <a:off x="446089" y="2466186"/>
            <a:ext cx="4671663" cy="584775"/>
          </a:xfrm>
          <a:prstGeom prst="rect">
            <a:avLst/>
          </a:prstGeom>
        </p:spPr>
        <p:txBody>
          <a:bodyPr wrap="none">
            <a:spAutoFit/>
          </a:bodyPr>
          <a:lstStyle/>
          <a:p>
            <a:r>
              <a:rPr lang="en-AU" sz="3200" dirty="0">
                <a:latin typeface="Calibri" panose="020F0502020204030204" pitchFamily="34" charset="0"/>
                <a:ea typeface="Calibri" panose="020F0502020204030204" pitchFamily="34" charset="0"/>
                <a:cs typeface="Times New Roman" panose="02020603050405020304" pitchFamily="18" charset="0"/>
              </a:rPr>
              <a:t>"I am but dust and ashes." </a:t>
            </a:r>
            <a:endParaRPr lang="en-AU" sz="3200" dirty="0"/>
          </a:p>
        </p:txBody>
      </p:sp>
      <p:sp>
        <p:nvSpPr>
          <p:cNvPr id="6" name="Rectangle 5">
            <a:extLst>
              <a:ext uri="{FF2B5EF4-FFF2-40B4-BE49-F238E27FC236}">
                <a16:creationId xmlns:a16="http://schemas.microsoft.com/office/drawing/2014/main" id="{2BB99D80-3E47-432D-8EFF-DAD1636677C6}"/>
              </a:ext>
            </a:extLst>
          </p:cNvPr>
          <p:cNvSpPr/>
          <p:nvPr/>
        </p:nvSpPr>
        <p:spPr>
          <a:xfrm>
            <a:off x="4925246" y="3324200"/>
            <a:ext cx="4233275" cy="1077218"/>
          </a:xfrm>
          <a:prstGeom prst="rect">
            <a:avLst/>
          </a:prstGeom>
        </p:spPr>
        <p:txBody>
          <a:bodyPr wrap="none">
            <a:spAutoFit/>
          </a:bodyPr>
          <a:lstStyle/>
          <a:p>
            <a:pPr algn="ctr"/>
            <a:r>
              <a:rPr lang="en-AU" sz="3200" dirty="0">
                <a:latin typeface="Calibri" panose="020F0502020204030204" pitchFamily="34" charset="0"/>
                <a:ea typeface="Calibri" panose="020F0502020204030204" pitchFamily="34" charset="0"/>
                <a:cs typeface="Times New Roman" panose="02020603050405020304" pitchFamily="18" charset="0"/>
              </a:rPr>
              <a:t>“The world was created </a:t>
            </a:r>
          </a:p>
          <a:p>
            <a:pPr algn="ctr"/>
            <a:r>
              <a:rPr lang="en-AU" sz="3200" dirty="0">
                <a:latin typeface="Calibri" panose="020F0502020204030204" pitchFamily="34" charset="0"/>
                <a:ea typeface="Calibri" panose="020F0502020204030204" pitchFamily="34" charset="0"/>
                <a:cs typeface="Times New Roman" panose="02020603050405020304" pitchFamily="18" charset="0"/>
              </a:rPr>
              <a:t>for me.”</a:t>
            </a:r>
            <a:endParaRPr lang="en-AU" sz="3200" dirty="0"/>
          </a:p>
        </p:txBody>
      </p:sp>
      <p:sp>
        <p:nvSpPr>
          <p:cNvPr id="7" name="Rectangle 6">
            <a:extLst>
              <a:ext uri="{FF2B5EF4-FFF2-40B4-BE49-F238E27FC236}">
                <a16:creationId xmlns:a16="http://schemas.microsoft.com/office/drawing/2014/main" id="{A03D8400-E116-400E-8DA9-DD92B46A9A0C}"/>
              </a:ext>
            </a:extLst>
          </p:cNvPr>
          <p:cNvSpPr/>
          <p:nvPr/>
        </p:nvSpPr>
        <p:spPr>
          <a:xfrm>
            <a:off x="5753118" y="549693"/>
            <a:ext cx="5227137" cy="646331"/>
          </a:xfrm>
          <a:prstGeom prst="rect">
            <a:avLst/>
          </a:prstGeom>
        </p:spPr>
        <p:txBody>
          <a:bodyPr wrap="non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How do we see ourselves? </a:t>
            </a:r>
            <a:endParaRPr lang="en-AU" sz="3600" dirty="0"/>
          </a:p>
        </p:txBody>
      </p:sp>
    </p:spTree>
    <p:extLst>
      <p:ext uri="{BB962C8B-B14F-4D97-AF65-F5344CB8AC3E}">
        <p14:creationId xmlns:p14="http://schemas.microsoft.com/office/powerpoint/2010/main" val="269640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0A0EA0-270E-45A9-AEDC-CD16E6E37308}"/>
              </a:ext>
            </a:extLst>
          </p:cNvPr>
          <p:cNvPicPr>
            <a:picLocks noChangeAspect="1"/>
          </p:cNvPicPr>
          <p:nvPr/>
        </p:nvPicPr>
        <p:blipFill rotWithShape="1">
          <a:blip r:embed="rId2"/>
          <a:srcRect r="1421" b="10757"/>
          <a:stretch/>
        </p:blipFill>
        <p:spPr>
          <a:xfrm>
            <a:off x="566484" y="233822"/>
            <a:ext cx="2177861" cy="2081285"/>
          </a:xfrm>
          <a:prstGeom prst="rect">
            <a:avLst/>
          </a:prstGeom>
        </p:spPr>
      </p:pic>
      <p:pic>
        <p:nvPicPr>
          <p:cNvPr id="2" name="Picture 1">
            <a:extLst>
              <a:ext uri="{FF2B5EF4-FFF2-40B4-BE49-F238E27FC236}">
                <a16:creationId xmlns:a16="http://schemas.microsoft.com/office/drawing/2014/main" id="{E2A7EBAC-DA8C-468D-BAF1-B84AA2F744AB}"/>
              </a:ext>
            </a:extLst>
          </p:cNvPr>
          <p:cNvPicPr>
            <a:picLocks noChangeAspect="1"/>
          </p:cNvPicPr>
          <p:nvPr/>
        </p:nvPicPr>
        <p:blipFill rotWithShape="1">
          <a:blip r:embed="rId3"/>
          <a:srcRect t="1" r="30994" b="-76"/>
          <a:stretch/>
        </p:blipFill>
        <p:spPr>
          <a:xfrm>
            <a:off x="3297382" y="438704"/>
            <a:ext cx="8894618" cy="6640968"/>
          </a:xfrm>
          <a:prstGeom prst="rect">
            <a:avLst/>
          </a:prstGeom>
        </p:spPr>
      </p:pic>
      <p:sp>
        <p:nvSpPr>
          <p:cNvPr id="3" name="Rectangle 2">
            <a:extLst>
              <a:ext uri="{FF2B5EF4-FFF2-40B4-BE49-F238E27FC236}">
                <a16:creationId xmlns:a16="http://schemas.microsoft.com/office/drawing/2014/main" id="{00595242-1D19-4E46-A674-88C7936D8E9B}"/>
              </a:ext>
            </a:extLst>
          </p:cNvPr>
          <p:cNvSpPr/>
          <p:nvPr/>
        </p:nvSpPr>
        <p:spPr>
          <a:xfrm>
            <a:off x="6724" y="5358653"/>
            <a:ext cx="3297382" cy="1499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DC94B46F-8ABA-4B3F-A569-14BDACF11FB3}"/>
              </a:ext>
            </a:extLst>
          </p:cNvPr>
          <p:cNvSpPr/>
          <p:nvPr/>
        </p:nvSpPr>
        <p:spPr>
          <a:xfrm>
            <a:off x="1139395" y="951300"/>
            <a:ext cx="1188146" cy="646331"/>
          </a:xfrm>
          <a:prstGeom prst="rect">
            <a:avLst/>
          </a:prstGeom>
        </p:spPr>
        <p:txBody>
          <a:bodyPr wrap="non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Pride</a:t>
            </a:r>
            <a:endParaRPr lang="en-AU" sz="3600" dirty="0"/>
          </a:p>
        </p:txBody>
      </p:sp>
      <p:sp>
        <p:nvSpPr>
          <p:cNvPr id="7" name="Rectangle 6">
            <a:extLst>
              <a:ext uri="{FF2B5EF4-FFF2-40B4-BE49-F238E27FC236}">
                <a16:creationId xmlns:a16="http://schemas.microsoft.com/office/drawing/2014/main" id="{2CD25721-EC8C-46BB-879A-097E1DB49F52}"/>
              </a:ext>
            </a:extLst>
          </p:cNvPr>
          <p:cNvSpPr/>
          <p:nvPr/>
        </p:nvSpPr>
        <p:spPr>
          <a:xfrm>
            <a:off x="4093529" y="2442475"/>
            <a:ext cx="2002471" cy="707886"/>
          </a:xfrm>
          <a:prstGeom prst="rect">
            <a:avLst/>
          </a:prstGeom>
        </p:spPr>
        <p:txBody>
          <a:bodyPr wrap="none">
            <a:spAutoFit/>
          </a:bodyPr>
          <a:lstStyle/>
          <a:p>
            <a:r>
              <a:rPr lang="en-AU" sz="4000" dirty="0">
                <a:latin typeface="Calibri" panose="020F0502020204030204" pitchFamily="34" charset="0"/>
                <a:ea typeface="Calibri" panose="020F0502020204030204" pitchFamily="34" charset="0"/>
                <a:cs typeface="Times New Roman" panose="02020603050405020304" pitchFamily="18" charset="0"/>
              </a:rPr>
              <a:t>Humility</a:t>
            </a:r>
            <a:endParaRPr lang="en-AU" sz="4000" dirty="0"/>
          </a:p>
        </p:txBody>
      </p:sp>
      <p:sp>
        <p:nvSpPr>
          <p:cNvPr id="8" name="Rectangle 7">
            <a:extLst>
              <a:ext uri="{FF2B5EF4-FFF2-40B4-BE49-F238E27FC236}">
                <a16:creationId xmlns:a16="http://schemas.microsoft.com/office/drawing/2014/main" id="{D7D56A70-3598-4D59-9CF1-8FEC7535CED8}"/>
              </a:ext>
            </a:extLst>
          </p:cNvPr>
          <p:cNvSpPr/>
          <p:nvPr/>
        </p:nvSpPr>
        <p:spPr>
          <a:xfrm>
            <a:off x="2661309" y="3759188"/>
            <a:ext cx="4866910" cy="523220"/>
          </a:xfrm>
          <a:prstGeom prst="rect">
            <a:avLst/>
          </a:prstGeom>
        </p:spPr>
        <p:txBody>
          <a:bodyPr wrap="none">
            <a:spAutoFit/>
          </a:bodyPr>
          <a:lstStyle/>
          <a:p>
            <a:pPr algn="ctr"/>
            <a:r>
              <a:rPr lang="en-AU" sz="2800" dirty="0">
                <a:latin typeface="Calibri" panose="020F0502020204030204" pitchFamily="34" charset="0"/>
                <a:ea typeface="Calibri" panose="020F0502020204030204" pitchFamily="34" charset="0"/>
                <a:cs typeface="Times New Roman" panose="02020603050405020304" pitchFamily="18" charset="0"/>
              </a:rPr>
              <a:t>is revealed by how I treat others</a:t>
            </a:r>
            <a:endParaRPr lang="en-AU" sz="2800" dirty="0"/>
          </a:p>
        </p:txBody>
      </p:sp>
    </p:spTree>
    <p:extLst>
      <p:ext uri="{BB962C8B-B14F-4D97-AF65-F5344CB8AC3E}">
        <p14:creationId xmlns:p14="http://schemas.microsoft.com/office/powerpoint/2010/main" val="362756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4423</TotalTime>
  <Words>741</Words>
  <Application>Microsoft Office PowerPoint</Application>
  <PresentationFormat>Widescreen</PresentationFormat>
  <Paragraphs>41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pas2o</dc:creator>
  <cp:lastModifiedBy>Admin Assistant</cp:lastModifiedBy>
  <cp:revision>6</cp:revision>
  <cp:lastPrinted>2020-07-31T07:16:48Z</cp:lastPrinted>
  <dcterms:created xsi:type="dcterms:W3CDTF">2020-07-31T06:49:10Z</dcterms:created>
  <dcterms:modified xsi:type="dcterms:W3CDTF">2025-07-03T01:18:25Z</dcterms:modified>
</cp:coreProperties>
</file>